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87" r:id="rId21"/>
    <p:sldId id="288" r:id="rId22"/>
    <p:sldId id="275" r:id="rId23"/>
    <p:sldId id="276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CB543-73D2-41EF-B5B0-0E5A725861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8213876" cy="1646302"/>
          </a:xfrm>
        </p:spPr>
        <p:txBody>
          <a:bodyPr/>
          <a:lstStyle/>
          <a:p>
            <a:r>
              <a:rPr lang="en-CA" dirty="0"/>
              <a:t>715 Mohawk Squadron New Recruit 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8BFB59-4162-4AB0-A6DA-9795BEB54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9990" y="294640"/>
            <a:ext cx="1632148" cy="199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768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2600"/>
            <a:ext cx="10630746" cy="4003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Training Officer: </a:t>
            </a:r>
          </a:p>
          <a:p>
            <a:pPr marL="0" indent="0">
              <a:buNone/>
            </a:pPr>
            <a:r>
              <a:rPr lang="en-CA" sz="3200" b="1" dirty="0"/>
              <a:t>Officer Cadet E. </a:t>
            </a:r>
            <a:r>
              <a:rPr lang="en-CA" sz="3200" b="1" dirty="0" err="1"/>
              <a:t>Boychyn</a:t>
            </a:r>
            <a:endParaRPr lang="en-CA" sz="3200" b="1" dirty="0"/>
          </a:p>
          <a:p>
            <a:pPr marL="0" indent="0">
              <a:buNone/>
            </a:pPr>
            <a:endParaRPr lang="en-CA" sz="3200" b="1" dirty="0"/>
          </a:p>
          <a:p>
            <a:pPr marL="0" indent="0">
              <a:buNone/>
            </a:pPr>
            <a:endParaRPr lang="en-CA" sz="3200" b="1" dirty="0"/>
          </a:p>
          <a:p>
            <a:pPr marL="0" indent="0">
              <a:buNone/>
            </a:pPr>
            <a:r>
              <a:rPr lang="en-CA" sz="2000" b="1" dirty="0"/>
              <a:t>Also:</a:t>
            </a:r>
          </a:p>
          <a:p>
            <a:pPr marL="0" indent="0">
              <a:buNone/>
            </a:pPr>
            <a:r>
              <a:rPr lang="en-CA" sz="2000" b="1" dirty="0"/>
              <a:t>Ground School Instructor</a:t>
            </a:r>
          </a:p>
          <a:p>
            <a:pPr marL="0" indent="0">
              <a:buNone/>
            </a:pPr>
            <a:r>
              <a:rPr lang="en-CA" sz="2000" b="1" dirty="0"/>
              <a:t>Duke of Ed Coordinator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5122" name="Picture 2" descr="Image may contain: 1 person, smiling">
            <a:extLst>
              <a:ext uri="{FF2B5EF4-FFF2-40B4-BE49-F238E27FC236}">
                <a16:creationId xmlns:a16="http://schemas.microsoft.com/office/drawing/2014/main" id="{E781FA65-D777-4594-9B8B-45BCBD070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r="18605"/>
          <a:stretch/>
        </p:blipFill>
        <p:spPr bwMode="auto">
          <a:xfrm>
            <a:off x="6096000" y="1752600"/>
            <a:ext cx="5069840" cy="471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35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2600"/>
            <a:ext cx="10630746" cy="4003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Assistant Training Officer: </a:t>
            </a:r>
          </a:p>
          <a:p>
            <a:pPr marL="0" indent="0">
              <a:buNone/>
            </a:pPr>
            <a:r>
              <a:rPr lang="en-CA" sz="3200" b="1" dirty="0"/>
              <a:t>Civilian Instructor Macleod</a:t>
            </a:r>
          </a:p>
          <a:p>
            <a:pPr marL="0" indent="0">
              <a:buNone/>
            </a:pPr>
            <a:endParaRPr lang="en-CA" sz="3200" b="1" dirty="0"/>
          </a:p>
          <a:p>
            <a:pPr marL="0" indent="0">
              <a:buNone/>
            </a:pPr>
            <a:endParaRPr lang="en-CA" sz="3200" b="1" dirty="0"/>
          </a:p>
          <a:p>
            <a:pPr marL="0" indent="0">
              <a:buNone/>
            </a:pPr>
            <a:r>
              <a:rPr lang="en-CA" sz="2000" b="1" dirty="0"/>
              <a:t>Also:</a:t>
            </a:r>
          </a:p>
          <a:p>
            <a:pPr marL="0" indent="0">
              <a:buNone/>
            </a:pPr>
            <a:r>
              <a:rPr lang="en-CA" sz="2000" b="1" dirty="0"/>
              <a:t>Band Officer</a:t>
            </a:r>
          </a:p>
          <a:p>
            <a:pPr marL="0" indent="0">
              <a:buNone/>
            </a:pPr>
            <a:r>
              <a:rPr lang="en-CA" sz="2000" b="1" dirty="0"/>
              <a:t>Unit Public Affairs Representative (UPAR)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F27F1C-5C10-41BE-A44E-8073B08C8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859" y="1417320"/>
            <a:ext cx="4885221" cy="510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7719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2600"/>
            <a:ext cx="10630746" cy="4003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Administration Officer: </a:t>
            </a:r>
          </a:p>
          <a:p>
            <a:pPr marL="0" indent="0">
              <a:buNone/>
            </a:pPr>
            <a:r>
              <a:rPr lang="en-CA" sz="3200" b="1" dirty="0"/>
              <a:t>Lieutenant Syed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6150" name="Picture 6" descr="Image may contain: 2 people">
            <a:extLst>
              <a:ext uri="{FF2B5EF4-FFF2-40B4-BE49-F238E27FC236}">
                <a16:creationId xmlns:a16="http://schemas.microsoft.com/office/drawing/2014/main" id="{65494961-DCFD-4058-9668-E5A75F50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160" y="2518158"/>
            <a:ext cx="5978208" cy="3984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9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2600"/>
            <a:ext cx="10315786" cy="49337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200" b="1" dirty="0"/>
              <a:t>Supply Officer:</a:t>
            </a:r>
          </a:p>
          <a:p>
            <a:pPr marL="0" indent="0">
              <a:buNone/>
            </a:pPr>
            <a:r>
              <a:rPr lang="en-CA" sz="3200" b="1" dirty="0"/>
              <a:t>Officer Cadet J. </a:t>
            </a:r>
            <a:r>
              <a:rPr lang="en-CA" sz="3200" b="1" dirty="0" err="1"/>
              <a:t>Boychyn</a:t>
            </a:r>
            <a:endParaRPr lang="en-CA" sz="3200" b="1" dirty="0"/>
          </a:p>
          <a:p>
            <a:pPr marL="0" indent="0">
              <a:buNone/>
            </a:pPr>
            <a:endParaRPr lang="en-CA" sz="400" b="1" dirty="0"/>
          </a:p>
          <a:p>
            <a:pPr marL="0" indent="0">
              <a:buNone/>
            </a:pPr>
            <a:r>
              <a:rPr lang="en-CA" sz="2300" b="1" dirty="0"/>
              <a:t>Also:</a:t>
            </a:r>
          </a:p>
          <a:p>
            <a:pPr marL="0" indent="0">
              <a:buNone/>
            </a:pPr>
            <a:r>
              <a:rPr lang="en-CA" sz="2300" b="1" dirty="0"/>
              <a:t>Ground School Instructor</a:t>
            </a:r>
          </a:p>
          <a:p>
            <a:pPr marL="0" indent="0">
              <a:buNone/>
            </a:pPr>
            <a:endParaRPr lang="en-CA" sz="4800" b="1" dirty="0"/>
          </a:p>
          <a:p>
            <a:pPr marL="0" indent="0">
              <a:buNone/>
            </a:pPr>
            <a:r>
              <a:rPr lang="en-CA" sz="2900" b="1" dirty="0"/>
              <a:t>Assistant Supply Officers:</a:t>
            </a:r>
          </a:p>
          <a:p>
            <a:pPr marL="0" indent="0">
              <a:buNone/>
            </a:pPr>
            <a:r>
              <a:rPr lang="en-CA" sz="2900" b="1" dirty="0"/>
              <a:t>CV Crocker</a:t>
            </a:r>
          </a:p>
          <a:p>
            <a:pPr marL="0" indent="0">
              <a:buNone/>
            </a:pPr>
            <a:r>
              <a:rPr lang="en-CA" sz="3200" b="1" dirty="0"/>
              <a:t> 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180763-AFCD-47DF-A0B8-DC9BB471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082" y="1409049"/>
            <a:ext cx="3926838" cy="493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7166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52600"/>
            <a:ext cx="10630746" cy="4003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Summer Training  Officer: </a:t>
            </a:r>
          </a:p>
          <a:p>
            <a:pPr marL="0" indent="0">
              <a:buNone/>
            </a:pPr>
            <a:r>
              <a:rPr lang="en-CA" sz="3200" b="1" dirty="0"/>
              <a:t>Civilian Instructor May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C0A3C9-DE71-4605-A4FB-1BF989DE6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1" r="658"/>
          <a:stretch/>
        </p:blipFill>
        <p:spPr>
          <a:xfrm>
            <a:off x="6531187" y="1270000"/>
            <a:ext cx="3477419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04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043C97C-EE33-4857-A1BB-042F0AE2BF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8092721"/>
              </p:ext>
            </p:extLst>
          </p:nvPr>
        </p:nvGraphicFramePr>
        <p:xfrm>
          <a:off x="677334" y="2377439"/>
          <a:ext cx="10447871" cy="2377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553">
                  <a:extLst>
                    <a:ext uri="{9D8B030D-6E8A-4147-A177-3AD203B41FA5}">
                      <a16:colId xmlns:a16="http://schemas.microsoft.com/office/drawing/2014/main" val="3701347424"/>
                    </a:ext>
                  </a:extLst>
                </a:gridCol>
                <a:gridCol w="1492553">
                  <a:extLst>
                    <a:ext uri="{9D8B030D-6E8A-4147-A177-3AD203B41FA5}">
                      <a16:colId xmlns:a16="http://schemas.microsoft.com/office/drawing/2014/main" val="2527114270"/>
                    </a:ext>
                  </a:extLst>
                </a:gridCol>
                <a:gridCol w="1492553">
                  <a:extLst>
                    <a:ext uri="{9D8B030D-6E8A-4147-A177-3AD203B41FA5}">
                      <a16:colId xmlns:a16="http://schemas.microsoft.com/office/drawing/2014/main" val="2560862914"/>
                    </a:ext>
                  </a:extLst>
                </a:gridCol>
                <a:gridCol w="1492553">
                  <a:extLst>
                    <a:ext uri="{9D8B030D-6E8A-4147-A177-3AD203B41FA5}">
                      <a16:colId xmlns:a16="http://schemas.microsoft.com/office/drawing/2014/main" val="51168270"/>
                    </a:ext>
                  </a:extLst>
                </a:gridCol>
                <a:gridCol w="1492553">
                  <a:extLst>
                    <a:ext uri="{9D8B030D-6E8A-4147-A177-3AD203B41FA5}">
                      <a16:colId xmlns:a16="http://schemas.microsoft.com/office/drawing/2014/main" val="1509847282"/>
                    </a:ext>
                  </a:extLst>
                </a:gridCol>
                <a:gridCol w="1492553">
                  <a:extLst>
                    <a:ext uri="{9D8B030D-6E8A-4147-A177-3AD203B41FA5}">
                      <a16:colId xmlns:a16="http://schemas.microsoft.com/office/drawing/2014/main" val="3005170138"/>
                    </a:ext>
                  </a:extLst>
                </a:gridCol>
                <a:gridCol w="1492553">
                  <a:extLst>
                    <a:ext uri="{9D8B030D-6E8A-4147-A177-3AD203B41FA5}">
                      <a16:colId xmlns:a16="http://schemas.microsoft.com/office/drawing/2014/main" val="2361658093"/>
                    </a:ext>
                  </a:extLst>
                </a:gridCol>
              </a:tblGrid>
              <a:tr h="701041">
                <a:tc>
                  <a:txBody>
                    <a:bodyPr/>
                    <a:lstStyle/>
                    <a:p>
                      <a:r>
                        <a:rPr lang="en-CA" dirty="0"/>
                        <a:t>Monday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Tuesday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Wednesday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Thursday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Sunday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511947"/>
                  </a:ext>
                </a:extLst>
              </a:tr>
              <a:tr h="1676401">
                <a:tc>
                  <a:txBody>
                    <a:bodyPr/>
                    <a:lstStyle/>
                    <a:p>
                      <a:r>
                        <a:rPr lang="en-CA" dirty="0"/>
                        <a:t>Band</a:t>
                      </a:r>
                    </a:p>
                    <a:p>
                      <a:endParaRPr lang="en-CA" dirty="0"/>
                    </a:p>
                    <a:p>
                      <a:endParaRPr lang="en-CA" dirty="0"/>
                    </a:p>
                    <a:p>
                      <a:r>
                        <a:rPr lang="en-CA" dirty="0"/>
                        <a:t>1800-2100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Regular Training</a:t>
                      </a:r>
                    </a:p>
                    <a:p>
                      <a:endParaRPr lang="en-CA" dirty="0"/>
                    </a:p>
                    <a:p>
                      <a:r>
                        <a:rPr lang="en-CA" dirty="0"/>
                        <a:t>1830-2130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Range</a:t>
                      </a:r>
                    </a:p>
                    <a:p>
                      <a:r>
                        <a:rPr lang="en-CA" dirty="0"/>
                        <a:t>1830-2030</a:t>
                      </a:r>
                    </a:p>
                    <a:p>
                      <a:endParaRPr lang="en-CA" dirty="0"/>
                    </a:p>
                    <a:p>
                      <a:r>
                        <a:rPr lang="en-CA" dirty="0"/>
                        <a:t>Drill</a:t>
                      </a:r>
                    </a:p>
                    <a:p>
                      <a:r>
                        <a:rPr lang="en-CA" dirty="0"/>
                        <a:t>1900-2100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Effective Speaking</a:t>
                      </a:r>
                    </a:p>
                    <a:p>
                      <a:endParaRPr lang="en-CA" dirty="0"/>
                    </a:p>
                    <a:p>
                      <a:r>
                        <a:rPr lang="en-CA" dirty="0"/>
                        <a:t>1800-2000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Ground School</a:t>
                      </a:r>
                    </a:p>
                    <a:p>
                      <a:endParaRPr lang="en-CA" dirty="0"/>
                    </a:p>
                    <a:p>
                      <a:r>
                        <a:rPr lang="en-CA" dirty="0"/>
                        <a:t>0830-1200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03180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88C26C4-94B1-4D0F-A96B-313774062066}"/>
              </a:ext>
            </a:extLst>
          </p:cNvPr>
          <p:cNvSpPr txBox="1"/>
          <p:nvPr/>
        </p:nvSpPr>
        <p:spPr>
          <a:xfrm>
            <a:off x="1045029" y="5148943"/>
            <a:ext cx="7979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*Range and Drill on Wednesdays alternate weeks</a:t>
            </a:r>
          </a:p>
        </p:txBody>
      </p:sp>
    </p:spTree>
    <p:extLst>
      <p:ext uri="{BB962C8B-B14F-4D97-AF65-F5344CB8AC3E}">
        <p14:creationId xmlns:p14="http://schemas.microsoft.com/office/powerpoint/2010/main" val="4010911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9299786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CA" sz="3500" b="1" dirty="0"/>
              <a:t>Regular Training: </a:t>
            </a:r>
          </a:p>
          <a:p>
            <a:r>
              <a:rPr lang="en-CA" sz="2800" b="1" dirty="0"/>
              <a:t>Tuesday 1830-2130 (6:30pm-9:30pm)</a:t>
            </a:r>
          </a:p>
          <a:p>
            <a:r>
              <a:rPr lang="en-CA" sz="2800" b="1" dirty="0"/>
              <a:t>Cadets learn various subjects in their Levels</a:t>
            </a:r>
          </a:p>
          <a:p>
            <a:pPr lvl="1"/>
            <a:r>
              <a:rPr lang="en-CA" sz="2600" b="1" dirty="0"/>
              <a:t>Aviation and Aerospace, Leadership, Team Building, History</a:t>
            </a:r>
          </a:p>
          <a:p>
            <a:r>
              <a:rPr lang="en-CA" sz="2800" b="1" dirty="0"/>
              <a:t>Levels 1-5 organizes cadets based on age and experience</a:t>
            </a:r>
          </a:p>
          <a:p>
            <a:pPr marL="0" indent="0">
              <a:buNone/>
            </a:pPr>
            <a:endParaRPr lang="en-CA" sz="2000" b="1" dirty="0"/>
          </a:p>
          <a:p>
            <a:pPr marL="0" indent="0">
              <a:buNone/>
            </a:pPr>
            <a:r>
              <a:rPr lang="en-CA" sz="2000" b="1" dirty="0"/>
              <a:t>*Cadets who join at the age of 14 or older may be eligible to move to higher level (please enquire with Training Officer)</a:t>
            </a:r>
          </a:p>
          <a:p>
            <a:pPr marL="0" indent="0">
              <a:buNone/>
            </a:pP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3849845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ECFBC-D5F1-4D73-A87E-7044B55C26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8" cy="787400"/>
          </a:xfrm>
        </p:spPr>
        <p:txBody>
          <a:bodyPr>
            <a:normAutofit fontScale="90000"/>
          </a:bodyPr>
          <a:lstStyle/>
          <a:p>
            <a:r>
              <a:rPr lang="en-CA" dirty="0"/>
              <a:t>In this class cadets are learning about appropriate clothing to wear on a Survival Training Exercise (Camping Weekend)</a:t>
            </a:r>
          </a:p>
        </p:txBody>
      </p:sp>
      <p:pic>
        <p:nvPicPr>
          <p:cNvPr id="8194" name="Picture 2" descr="Image may contain: 1 person, indoor">
            <a:extLst>
              <a:ext uri="{FF2B5EF4-FFF2-40B4-BE49-F238E27FC236}">
                <a16:creationId xmlns:a16="http://schemas.microsoft.com/office/drawing/2014/main" id="{0FA375A0-805F-4EAA-8CF2-C56A01142CA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2" b="102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07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10579946" cy="49479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 sz="3500" b="1" dirty="0"/>
              <a:t>Band: </a:t>
            </a:r>
          </a:p>
          <a:p>
            <a:r>
              <a:rPr lang="en-CA" sz="2800" b="1" dirty="0"/>
              <a:t>Monday 1800-2100 (6:00pm-9:00pm)</a:t>
            </a:r>
          </a:p>
          <a:p>
            <a:r>
              <a:rPr lang="en-CA" sz="2800" b="1" dirty="0"/>
              <a:t>No experience Required and No Instrument Required!</a:t>
            </a:r>
          </a:p>
          <a:p>
            <a:r>
              <a:rPr lang="en-CA" sz="2800" b="1" dirty="0"/>
              <a:t>Our staff and cadets will provide an instrument and </a:t>
            </a:r>
          </a:p>
          <a:p>
            <a:pPr marL="0" indent="0">
              <a:buNone/>
            </a:pPr>
            <a:r>
              <a:rPr lang="en-CA" sz="2800" b="1" dirty="0"/>
              <a:t>instruction on how to play 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r>
              <a:rPr lang="en-CA" sz="2000" b="1" dirty="0"/>
              <a:t>*Instrument availability is limited </a:t>
            </a:r>
          </a:p>
          <a:p>
            <a:pPr marL="0" indent="0">
              <a:buNone/>
            </a:pPr>
            <a:r>
              <a:rPr lang="en-CA" sz="2000" b="1" dirty="0"/>
              <a:t>and not all instruments are available </a:t>
            </a:r>
          </a:p>
          <a:p>
            <a:pPr marL="0" indent="0">
              <a:buNone/>
            </a:pPr>
            <a:r>
              <a:rPr lang="en-CA" sz="2000" b="1" dirty="0"/>
              <a:t>at all times. Please see the Band Officer </a:t>
            </a:r>
          </a:p>
          <a:p>
            <a:pPr marL="0" indent="0">
              <a:buNone/>
            </a:pPr>
            <a:r>
              <a:rPr lang="en-CA" sz="2000" b="1" dirty="0"/>
              <a:t>or Drum Major if you are interested in</a:t>
            </a:r>
          </a:p>
          <a:p>
            <a:pPr marL="0" indent="0">
              <a:buNone/>
            </a:pPr>
            <a:r>
              <a:rPr lang="en-CA" sz="2000" b="1" dirty="0"/>
              <a:t> joining band.</a:t>
            </a:r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4E457D-DF06-4A90-A2C0-618091504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614" y="3578705"/>
            <a:ext cx="5418666" cy="31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650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6973146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Range: </a:t>
            </a:r>
          </a:p>
          <a:p>
            <a:r>
              <a:rPr lang="en-CA" sz="2800" b="1" dirty="0"/>
              <a:t>Wednesday 1830-2030 (6:30pm-8:30pm) *Alternating weeks</a:t>
            </a:r>
          </a:p>
          <a:p>
            <a:r>
              <a:rPr lang="en-CA" sz="2800" b="1" dirty="0"/>
              <a:t>Focus on proper use and safe handling of Firearms</a:t>
            </a:r>
          </a:p>
          <a:p>
            <a:r>
              <a:rPr lang="en-CA" sz="2800" b="1" dirty="0"/>
              <a:t>Based on Olympic Style Competition</a:t>
            </a:r>
          </a:p>
          <a:p>
            <a:r>
              <a:rPr lang="en-CA" sz="2800" b="1" dirty="0"/>
              <a:t>Use Daisy Air Rifle</a:t>
            </a:r>
          </a:p>
          <a:p>
            <a:r>
              <a:rPr lang="en-CA" sz="2800" b="1" dirty="0"/>
              <a:t>Managed by Trained Range Safety Officer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C27FC5-729A-4F24-9E1A-CD13E9190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60" y="2032000"/>
            <a:ext cx="4023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75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2ADDB-B89F-4A85-9C91-2F51D3BB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5400" dirty="0"/>
              <a:t>Outline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40835-1FFB-49FA-BA2B-DF745180F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800" b="1" dirty="0"/>
              <a:t>How much does it cost?</a:t>
            </a:r>
          </a:p>
          <a:p>
            <a:r>
              <a:rPr lang="en-CA" sz="2800" b="1" dirty="0"/>
              <a:t>Who are the staff?</a:t>
            </a:r>
          </a:p>
          <a:p>
            <a:r>
              <a:rPr lang="en-CA" sz="2800" b="1" dirty="0"/>
              <a:t>Weekly Training</a:t>
            </a:r>
          </a:p>
          <a:p>
            <a:r>
              <a:rPr lang="en-CA" sz="2800" b="1" dirty="0"/>
              <a:t>Monthly Training</a:t>
            </a:r>
          </a:p>
          <a:p>
            <a:r>
              <a:rPr lang="en-CA" sz="2800" b="1" dirty="0"/>
              <a:t>Summer Training</a:t>
            </a:r>
          </a:p>
          <a:p>
            <a:r>
              <a:rPr lang="en-CA" sz="2800" b="1" dirty="0"/>
              <a:t>Awards and Promotions</a:t>
            </a:r>
          </a:p>
          <a:p>
            <a:r>
              <a:rPr lang="en-CA" sz="2800" b="1" dirty="0"/>
              <a:t>Annual Ceremonial Review</a:t>
            </a:r>
          </a:p>
        </p:txBody>
      </p:sp>
      <p:pic>
        <p:nvPicPr>
          <p:cNvPr id="1026" name="Picture 2" descr="Image may contain: 5 people, people smiling, people standing">
            <a:extLst>
              <a:ext uri="{FF2B5EF4-FFF2-40B4-BE49-F238E27FC236}">
                <a16:creationId xmlns:a16="http://schemas.microsoft.com/office/drawing/2014/main" id="{1B820F8B-51BF-4BE6-BAD4-94A9AADF5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57825"/>
            <a:ext cx="5315163" cy="35423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876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13841"/>
            <a:ext cx="5005009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Drill: </a:t>
            </a:r>
          </a:p>
          <a:p>
            <a:r>
              <a:rPr lang="en-CA" sz="2800" b="1" dirty="0"/>
              <a:t>Wednesday 1900-2100 (7:00pm-9:00pm) </a:t>
            </a:r>
            <a:r>
              <a:rPr lang="en-CA" sz="2400" b="1" dirty="0"/>
              <a:t>*Alternating weeks</a:t>
            </a:r>
          </a:p>
          <a:p>
            <a:r>
              <a:rPr lang="en-CA" sz="2800" b="1" dirty="0"/>
              <a:t>Cadet perform precision marching skills</a:t>
            </a:r>
          </a:p>
          <a:p>
            <a:r>
              <a:rPr lang="en-CA" sz="2800" b="1" dirty="0"/>
              <a:t>Develop unique silent sequence</a:t>
            </a:r>
          </a:p>
          <a:p>
            <a:r>
              <a:rPr lang="en-CA" sz="2800" b="1" dirty="0"/>
              <a:t>Complete with other Units from all over Ontario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1026" name="Picture 2" descr="https://albumizr.com/ia/9ccbf2d6045659add6797adb4cacd396.jpg">
            <a:extLst>
              <a:ext uri="{FF2B5EF4-FFF2-40B4-BE49-F238E27FC236}">
                <a16:creationId xmlns:a16="http://schemas.microsoft.com/office/drawing/2014/main" id="{A51E2585-0BDC-4EBA-BF92-EFD115467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7" t="22074" r="2714" b="8889"/>
          <a:stretch/>
        </p:blipFill>
        <p:spPr bwMode="auto">
          <a:xfrm>
            <a:off x="5549333" y="2330269"/>
            <a:ext cx="6512038" cy="373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366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513841"/>
            <a:ext cx="6779381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Effective Speaking Team: </a:t>
            </a:r>
          </a:p>
          <a:p>
            <a:r>
              <a:rPr lang="en-CA" sz="2800" b="1" dirty="0"/>
              <a:t>Thursdays 1800-2000 (6:00pm – 8:00pm</a:t>
            </a:r>
            <a:endParaRPr lang="en-CA" sz="2400" b="1" dirty="0"/>
          </a:p>
          <a:p>
            <a:r>
              <a:rPr lang="en-CA" sz="2800" b="1" dirty="0"/>
              <a:t>Cadets develop their effective speaking and debate skills</a:t>
            </a:r>
          </a:p>
          <a:p>
            <a:r>
              <a:rPr lang="en-CA" sz="2800" b="1" dirty="0"/>
              <a:t>Opportunity to participate in effective speaking and debate competitions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2050" name="Picture 2" descr="Image result for effective speaking air cadets">
            <a:extLst>
              <a:ext uri="{FF2B5EF4-FFF2-40B4-BE49-F238E27FC236}">
                <a16:creationId xmlns:a16="http://schemas.microsoft.com/office/drawing/2014/main" id="{7C4DB9BB-D69B-42D1-A17D-CD9811B9E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032" y="1055913"/>
            <a:ext cx="4329429" cy="494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218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Weekly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6028266" cy="49479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500" b="1" dirty="0"/>
              <a:t>Ground School: </a:t>
            </a:r>
          </a:p>
          <a:p>
            <a:r>
              <a:rPr lang="en-CA" sz="2800" b="1" dirty="0"/>
              <a:t>Saturday 0830-1200 (8:30am-12:00pm)</a:t>
            </a:r>
          </a:p>
          <a:p>
            <a:r>
              <a:rPr lang="en-CA" sz="2800" b="1" dirty="0"/>
              <a:t>All cadets have opportunity to obtain Scholarship to get Pilots License</a:t>
            </a:r>
          </a:p>
          <a:p>
            <a:r>
              <a:rPr lang="en-CA" sz="2800" b="1" dirty="0"/>
              <a:t>Sqn runs Preparation course for Flying Scholarship application</a:t>
            </a:r>
          </a:p>
          <a:p>
            <a:r>
              <a:rPr lang="en-CA" sz="2800" b="1" dirty="0"/>
              <a:t>All members invited but must be turning 16 to apply for Scholarship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E6897-05EF-4257-9E5D-0ACB4A52E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821" y="3190240"/>
            <a:ext cx="4985772" cy="3398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4691C-1CEE-4441-AFCD-B0AADC767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256" y="268923"/>
            <a:ext cx="3753978" cy="32972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4036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Monthly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10579946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b="1" dirty="0"/>
              <a:t>We normally run about one major weekend event per Month. Some of these are mandatory some are optional. </a:t>
            </a:r>
          </a:p>
          <a:p>
            <a:pPr marL="0" indent="0">
              <a:buNone/>
            </a:pPr>
            <a:endParaRPr lang="en-CA" sz="2800" b="1" dirty="0"/>
          </a:p>
          <a:p>
            <a:r>
              <a:rPr lang="en-CA" sz="2800" b="1" dirty="0"/>
              <a:t>Weekend Camping</a:t>
            </a:r>
          </a:p>
          <a:p>
            <a:r>
              <a:rPr lang="en-CA" sz="2800" b="1" dirty="0"/>
              <a:t>Fundraising</a:t>
            </a:r>
          </a:p>
          <a:p>
            <a:r>
              <a:rPr lang="en-CA" sz="2800" b="1" dirty="0"/>
              <a:t>Community Service Events</a:t>
            </a:r>
          </a:p>
          <a:p>
            <a:r>
              <a:rPr lang="en-CA" sz="2800" b="1" dirty="0"/>
              <a:t>Parades</a:t>
            </a:r>
          </a:p>
          <a:p>
            <a:r>
              <a:rPr lang="en-CA" sz="2800" b="1" dirty="0"/>
              <a:t>Flying Familiarization</a:t>
            </a:r>
          </a:p>
          <a:p>
            <a:r>
              <a:rPr lang="en-CA" sz="2800" b="1" dirty="0"/>
              <a:t>Field Trips/Fun Days</a:t>
            </a:r>
          </a:p>
        </p:txBody>
      </p:sp>
    </p:spTree>
    <p:extLst>
      <p:ext uri="{BB962C8B-B14F-4D97-AF65-F5344CB8AC3E}">
        <p14:creationId xmlns:p14="http://schemas.microsoft.com/office/powerpoint/2010/main" val="24530695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Monthly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6587066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Field Training Exercise (FTX): </a:t>
            </a:r>
          </a:p>
          <a:p>
            <a:r>
              <a:rPr lang="en-CA" sz="2800" b="1" dirty="0"/>
              <a:t>Weekend Camping Trip</a:t>
            </a:r>
          </a:p>
          <a:p>
            <a:r>
              <a:rPr lang="en-CA" sz="2800" b="1" dirty="0"/>
              <a:t>2-3 Times a year (Fall, Spring, Summer)</a:t>
            </a:r>
          </a:p>
          <a:p>
            <a:r>
              <a:rPr lang="en-CA" sz="2800" b="1" dirty="0"/>
              <a:t>Mandatory to Complete Level Training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11266" name="Picture 2" descr="Image may contain: 2 people, people standing, tree, outdoor and nature">
            <a:extLst>
              <a:ext uri="{FF2B5EF4-FFF2-40B4-BE49-F238E27FC236}">
                <a16:creationId xmlns:a16="http://schemas.microsoft.com/office/drawing/2014/main" id="{3E230EC2-D5DE-4378-9A98-310E69358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696" y="101092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5938E-5459-4F6D-AF72-1B309AD55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10"/>
          <a:stretch/>
        </p:blipFill>
        <p:spPr>
          <a:xfrm>
            <a:off x="4368799" y="4318977"/>
            <a:ext cx="6425353" cy="243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54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Monthly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9462346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Fundraising:</a:t>
            </a:r>
          </a:p>
          <a:p>
            <a:r>
              <a:rPr lang="en-CA" sz="2800" b="1" dirty="0"/>
              <a:t>Tagging – Twice a Year Mandatory</a:t>
            </a:r>
          </a:p>
          <a:p>
            <a:r>
              <a:rPr lang="en-CA" sz="2800" b="1" dirty="0"/>
              <a:t>Bingo – Every Sunday at Bingo Connection</a:t>
            </a:r>
          </a:p>
          <a:p>
            <a:r>
              <a:rPr lang="en-CA" sz="2800" b="1" dirty="0"/>
              <a:t>Garage Sale – Twice  a Year</a:t>
            </a:r>
          </a:p>
          <a:p>
            <a:r>
              <a:rPr lang="en-CA" sz="2800" b="1" dirty="0"/>
              <a:t>Comedy Night - November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12290" name="Picture 2" descr="https://albumizr.com/ia/4c57a306c94955f41f9503866d108f01.jpg">
            <a:extLst>
              <a:ext uri="{FF2B5EF4-FFF2-40B4-BE49-F238E27FC236}">
                <a16:creationId xmlns:a16="http://schemas.microsoft.com/office/drawing/2014/main" id="{21FFEB46-0C6B-49F8-A1CF-52BA08901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38" y="3352800"/>
            <a:ext cx="503152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56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Monthly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13841"/>
            <a:ext cx="9462346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Community Service:</a:t>
            </a:r>
          </a:p>
          <a:p>
            <a:r>
              <a:rPr lang="en-CA" sz="2800" b="1" dirty="0"/>
              <a:t>Adopt a Road (Highway Clean Up) – Twice a Year</a:t>
            </a:r>
          </a:p>
          <a:p>
            <a:r>
              <a:rPr lang="en-CA" sz="2800" b="1" dirty="0"/>
              <a:t>Community Races</a:t>
            </a:r>
          </a:p>
          <a:p>
            <a:r>
              <a:rPr lang="en-CA" sz="2800" b="1" dirty="0"/>
              <a:t>Poppy Sales</a:t>
            </a:r>
          </a:p>
          <a:p>
            <a:r>
              <a:rPr lang="en-CA" sz="2800" b="1" dirty="0"/>
              <a:t>Bagging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13314" name="Picture 2" descr="Image may contain: one or more people, people standing, tree, sky, outdoor and nature">
            <a:extLst>
              <a:ext uri="{FF2B5EF4-FFF2-40B4-BE49-F238E27FC236}">
                <a16:creationId xmlns:a16="http://schemas.microsoft.com/office/drawing/2014/main" id="{598D6A45-6FDE-4D12-AE41-E94A994BB7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t="22839" r="11778" b="11186"/>
          <a:stretch/>
        </p:blipFill>
        <p:spPr bwMode="auto">
          <a:xfrm>
            <a:off x="3220720" y="3429000"/>
            <a:ext cx="6248400" cy="3210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B3B1D7-43E9-4746-A3C8-CBC7263DE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2677722"/>
            <a:ext cx="3380575" cy="407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23240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Monthly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8" y="1554481"/>
            <a:ext cx="9462346" cy="4947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500" b="1" dirty="0"/>
              <a:t>Parades:</a:t>
            </a:r>
          </a:p>
          <a:p>
            <a:r>
              <a:rPr lang="en-CA" sz="2800" b="1" dirty="0"/>
              <a:t>Remembrance Day Parade (Mandatory)</a:t>
            </a:r>
          </a:p>
          <a:p>
            <a:r>
              <a:rPr lang="en-CA" sz="2800" b="1" dirty="0"/>
              <a:t>Santa Claus Parade</a:t>
            </a:r>
          </a:p>
          <a:p>
            <a:r>
              <a:rPr lang="en-CA" sz="2800" b="1" dirty="0" err="1"/>
              <a:t>Vimy</a:t>
            </a:r>
            <a:r>
              <a:rPr lang="en-CA" sz="2800" b="1" dirty="0"/>
              <a:t> Anniversary Parade 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14338" name="Picture 2" descr="Image may contain: 1 person">
            <a:extLst>
              <a:ext uri="{FF2B5EF4-FFF2-40B4-BE49-F238E27FC236}">
                <a16:creationId xmlns:a16="http://schemas.microsoft.com/office/drawing/2014/main" id="{F113CA22-6383-451E-9DB1-9B41C26AC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52" y="2803079"/>
            <a:ext cx="5902960" cy="39476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98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Monthly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8" y="1554480"/>
            <a:ext cx="9821332" cy="51511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CA" sz="3500" b="1" dirty="0"/>
              <a:t>Fun Trips:</a:t>
            </a:r>
          </a:p>
          <a:p>
            <a:r>
              <a:rPr lang="en-CA" sz="2800" b="1" dirty="0"/>
              <a:t>Places We’ve Been</a:t>
            </a:r>
          </a:p>
          <a:p>
            <a:pPr lvl="1"/>
            <a:r>
              <a:rPr lang="en-CA" sz="2600" b="1" dirty="0"/>
              <a:t>Wonderland</a:t>
            </a:r>
          </a:p>
          <a:p>
            <a:pPr lvl="1"/>
            <a:r>
              <a:rPr lang="en-CA" sz="2600" b="1" dirty="0"/>
              <a:t>Quebec City</a:t>
            </a:r>
          </a:p>
          <a:p>
            <a:pPr lvl="1"/>
            <a:r>
              <a:rPr lang="en-CA" sz="2600" b="1" dirty="0" err="1"/>
              <a:t>Vimy</a:t>
            </a:r>
            <a:r>
              <a:rPr lang="en-CA" sz="2600" b="1" dirty="0"/>
              <a:t>, France</a:t>
            </a:r>
          </a:p>
          <a:p>
            <a:pPr lvl="1"/>
            <a:r>
              <a:rPr lang="en-CA" sz="2600" b="1" dirty="0"/>
              <a:t>Ottawa</a:t>
            </a:r>
          </a:p>
          <a:p>
            <a:pPr lvl="1"/>
            <a:r>
              <a:rPr lang="en-CA" sz="2600" b="1" dirty="0"/>
              <a:t>Hamilton Warplane Museum</a:t>
            </a:r>
          </a:p>
          <a:p>
            <a:pPr lvl="1"/>
            <a:r>
              <a:rPr lang="en-CA" sz="2600" b="1" dirty="0"/>
              <a:t>Trampoline Park</a:t>
            </a:r>
          </a:p>
          <a:p>
            <a:pPr lvl="1"/>
            <a:r>
              <a:rPr lang="en-CA" sz="2600" b="1" dirty="0"/>
              <a:t>Bowling</a:t>
            </a:r>
          </a:p>
          <a:p>
            <a:pPr lvl="1"/>
            <a:r>
              <a:rPr lang="en-CA" sz="2600" b="1" dirty="0"/>
              <a:t>And many more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9F4001-3EEC-454F-8056-5C0D5D43B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6640" y="883920"/>
            <a:ext cx="5321984" cy="559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62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Summer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8" y="1554480"/>
            <a:ext cx="11152292" cy="5151119"/>
          </a:xfrm>
        </p:spPr>
        <p:txBody>
          <a:bodyPr>
            <a:normAutofit lnSpcReduction="10000"/>
          </a:bodyPr>
          <a:lstStyle/>
          <a:p>
            <a:r>
              <a:rPr lang="en-CA" sz="2800" b="1" dirty="0"/>
              <a:t>Not Mandatory, buy highly recommended</a:t>
            </a:r>
          </a:p>
          <a:p>
            <a:r>
              <a:rPr lang="en-CA" sz="2800" b="1" dirty="0"/>
              <a:t>Courses range from 2-7 weeks</a:t>
            </a:r>
          </a:p>
          <a:p>
            <a:r>
              <a:rPr lang="en-CA" sz="2800" b="1" dirty="0"/>
              <a:t>How much does it cost? </a:t>
            </a:r>
          </a:p>
          <a:p>
            <a:pPr lvl="1"/>
            <a:r>
              <a:rPr lang="en-CA" sz="2600" b="1" dirty="0"/>
              <a:t>Actually you get paid $60 per </a:t>
            </a:r>
          </a:p>
          <a:p>
            <a:pPr marL="457200" lvl="1" indent="0">
              <a:buNone/>
            </a:pPr>
            <a:r>
              <a:rPr lang="en-CA" sz="2600" b="1" dirty="0"/>
              <a:t>week!</a:t>
            </a:r>
          </a:p>
          <a:p>
            <a:r>
              <a:rPr lang="en-CA" sz="2800" b="1" dirty="0"/>
              <a:t>Limited number of spots so not</a:t>
            </a:r>
          </a:p>
          <a:p>
            <a:pPr marL="0" indent="0">
              <a:buNone/>
            </a:pPr>
            <a:r>
              <a:rPr lang="en-CA" sz="2800" b="1" dirty="0"/>
              <a:t> everyone may go</a:t>
            </a:r>
          </a:p>
          <a:p>
            <a:pPr lvl="1"/>
            <a:r>
              <a:rPr lang="en-CA" sz="2600" b="1" dirty="0"/>
              <a:t>Selection is based on </a:t>
            </a:r>
          </a:p>
          <a:p>
            <a:pPr marL="457200" lvl="1" indent="0">
              <a:buNone/>
            </a:pPr>
            <a:r>
              <a:rPr lang="en-CA" sz="2600" b="1" dirty="0"/>
              <a:t>participation and CO’s </a:t>
            </a:r>
          </a:p>
          <a:p>
            <a:pPr marL="457200" lvl="1" indent="0">
              <a:buNone/>
            </a:pPr>
            <a:r>
              <a:rPr lang="en-CA" sz="2600" b="1" dirty="0"/>
              <a:t>recommendation</a:t>
            </a:r>
          </a:p>
        </p:txBody>
      </p:sp>
      <p:pic>
        <p:nvPicPr>
          <p:cNvPr id="15362" name="Picture 2" descr="Image may contain: 15 people, people smiling, outdoor">
            <a:extLst>
              <a:ext uri="{FF2B5EF4-FFF2-40B4-BE49-F238E27FC236}">
                <a16:creationId xmlns:a16="http://schemas.microsoft.com/office/drawing/2014/main" id="{679F9310-DF9D-48B7-BA68-7AE082FF7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289" y="2782427"/>
            <a:ext cx="5425426" cy="361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693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How much does it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800"/>
            <a:ext cx="10447866" cy="4988559"/>
          </a:xfrm>
        </p:spPr>
        <p:txBody>
          <a:bodyPr>
            <a:normAutofit fontScale="92500" lnSpcReduction="10000"/>
          </a:bodyPr>
          <a:lstStyle/>
          <a:p>
            <a:r>
              <a:rPr lang="en-CA" sz="2800" b="1" dirty="0"/>
              <a:t>Assessment Fee</a:t>
            </a:r>
          </a:p>
          <a:p>
            <a:pPr lvl="1"/>
            <a:r>
              <a:rPr lang="en-CA" sz="2400" b="1" dirty="0"/>
              <a:t>Fee charged per cadet from the Ontario Provincial Committee (OPC)</a:t>
            </a:r>
          </a:p>
          <a:p>
            <a:pPr lvl="1"/>
            <a:r>
              <a:rPr lang="en-CA" sz="2400" b="1" dirty="0"/>
              <a:t>Our Squadron Sponsoring Committee (SSC) subsidizes part of this cost</a:t>
            </a:r>
          </a:p>
          <a:p>
            <a:pPr lvl="1"/>
            <a:r>
              <a:rPr lang="en-CA" sz="2400" b="1" dirty="0"/>
              <a:t>$40 per cadet per year </a:t>
            </a:r>
          </a:p>
          <a:p>
            <a:pPr lvl="1"/>
            <a:endParaRPr lang="en-CA" sz="2400" b="1" dirty="0"/>
          </a:p>
          <a:p>
            <a:r>
              <a:rPr lang="en-CA" sz="2800" b="1" dirty="0"/>
              <a:t>OPC Lottery Tickets</a:t>
            </a:r>
          </a:p>
          <a:p>
            <a:pPr lvl="1"/>
            <a:r>
              <a:rPr lang="en-CA" sz="2400" b="1" dirty="0"/>
              <a:t>These tickets are a mandatory fundraiser to be sold by cadets and are used to fund various activities and programs</a:t>
            </a:r>
          </a:p>
          <a:p>
            <a:pPr lvl="1"/>
            <a:r>
              <a:rPr lang="en-CA" sz="2400" b="1" dirty="0"/>
              <a:t>Each cadet and staff member are expected to sell 2 books of tickets</a:t>
            </a:r>
          </a:p>
          <a:p>
            <a:pPr lvl="1"/>
            <a:r>
              <a:rPr lang="en-CA" sz="2400" b="1" dirty="0"/>
              <a:t>A deposit of $120 is paid upon registration for 2 books ($60 per book)</a:t>
            </a:r>
          </a:p>
          <a:p>
            <a:pPr lvl="1"/>
            <a:r>
              <a:rPr lang="en-CA" sz="2400" b="1" dirty="0"/>
              <a:t>The money is recouped by the cadet and family when they sell the tickets</a:t>
            </a:r>
          </a:p>
        </p:txBody>
      </p:sp>
    </p:spTree>
    <p:extLst>
      <p:ext uri="{BB962C8B-B14F-4D97-AF65-F5344CB8AC3E}">
        <p14:creationId xmlns:p14="http://schemas.microsoft.com/office/powerpoint/2010/main" val="16358559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Awards and Promotions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8" y="1554480"/>
            <a:ext cx="5594772" cy="5151119"/>
          </a:xfrm>
        </p:spPr>
        <p:txBody>
          <a:bodyPr>
            <a:normAutofit/>
          </a:bodyPr>
          <a:lstStyle/>
          <a:p>
            <a:r>
              <a:rPr lang="en-CA" sz="2800" b="1" dirty="0"/>
              <a:t>Cadets can receive awards and promotions for their hard work.</a:t>
            </a:r>
          </a:p>
          <a:p>
            <a:r>
              <a:rPr lang="en-CA" sz="2800" b="1" dirty="0"/>
              <a:t>These are not a right but a privilege earned for their hard work</a:t>
            </a:r>
          </a:p>
          <a:p>
            <a:r>
              <a:rPr lang="en-CA" sz="2800" b="1" dirty="0"/>
              <a:t>Awards and Promotions are presented at our CO’s Parades that occur once a month (usually last Tuesday of every Month)</a:t>
            </a:r>
            <a:endParaRPr lang="en-CA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06F5E1-6C70-4AA5-A8E0-8E09028FE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07" y="1148080"/>
            <a:ext cx="4179683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45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Annual Ceremonial Review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825AD9-6F72-43A2-B82D-002ABCB5E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988" y="1554480"/>
            <a:ext cx="5594772" cy="5151119"/>
          </a:xfrm>
        </p:spPr>
        <p:txBody>
          <a:bodyPr>
            <a:normAutofit/>
          </a:bodyPr>
          <a:lstStyle/>
          <a:p>
            <a:r>
              <a:rPr lang="en-CA" sz="2800" b="1" dirty="0"/>
              <a:t>At the end of every training year cadets participate in a large parade to celebrate all their hard work</a:t>
            </a:r>
          </a:p>
          <a:p>
            <a:r>
              <a:rPr lang="en-CA" sz="2800" b="1" dirty="0"/>
              <a:t>This is a Mandatory Event</a:t>
            </a:r>
          </a:p>
          <a:p>
            <a:r>
              <a:rPr lang="en-CA" sz="2800" b="1" dirty="0"/>
              <a:t>Family and friends are invited and encouraged to attend</a:t>
            </a:r>
          </a:p>
          <a:p>
            <a:r>
              <a:rPr lang="en-CA" sz="2800" b="1" dirty="0"/>
              <a:t>Annual Squadron Awards are presented this day</a:t>
            </a:r>
            <a:endParaRPr lang="en-CA" sz="2600" b="1" dirty="0"/>
          </a:p>
        </p:txBody>
      </p:sp>
      <p:pic>
        <p:nvPicPr>
          <p:cNvPr id="17410" name="Picture 2" descr="Image may contain: one or more people">
            <a:extLst>
              <a:ext uri="{FF2B5EF4-FFF2-40B4-BE49-F238E27FC236}">
                <a16:creationId xmlns:a16="http://schemas.microsoft.com/office/drawing/2014/main" id="{146F78F4-58AC-4D8F-8295-D83DC2888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16" y="2265690"/>
            <a:ext cx="5594772" cy="372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700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questions?">
            <a:extLst>
              <a:ext uri="{FF2B5EF4-FFF2-40B4-BE49-F238E27FC236}">
                <a16:creationId xmlns:a16="http://schemas.microsoft.com/office/drawing/2014/main" id="{8449A66F-548E-4808-9E22-7302EAB1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245" y="1007427"/>
            <a:ext cx="8210550" cy="46196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43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How much does it cost?</a:t>
            </a:r>
          </a:p>
        </p:txBody>
      </p:sp>
      <p:pic>
        <p:nvPicPr>
          <p:cNvPr id="2050" name="Picture 2" descr="No automatic alt text available.">
            <a:extLst>
              <a:ext uri="{FF2B5EF4-FFF2-40B4-BE49-F238E27FC236}">
                <a16:creationId xmlns:a16="http://schemas.microsoft.com/office/drawing/2014/main" id="{38588556-30AB-4C18-88B9-3D3A92B9D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1" t="31111" b="38815"/>
          <a:stretch/>
        </p:blipFill>
        <p:spPr bwMode="auto">
          <a:xfrm>
            <a:off x="2029585" y="2103120"/>
            <a:ext cx="6098415" cy="374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338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How much does it cost?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800"/>
            <a:ext cx="10447866" cy="4988559"/>
          </a:xfrm>
        </p:spPr>
        <p:txBody>
          <a:bodyPr>
            <a:normAutofit fontScale="92500" lnSpcReduction="20000"/>
          </a:bodyPr>
          <a:lstStyle/>
          <a:p>
            <a:r>
              <a:rPr lang="en-CA" sz="2800" b="1" dirty="0"/>
              <a:t>What does this cost get my cadet?</a:t>
            </a:r>
          </a:p>
          <a:p>
            <a:pPr lvl="1"/>
            <a:r>
              <a:rPr lang="en-CA" sz="2600" b="1" dirty="0"/>
              <a:t>Although there is an annual registration fee so much of the program is at no cost to the cadet.</a:t>
            </a:r>
          </a:p>
          <a:p>
            <a:pPr lvl="1"/>
            <a:endParaRPr lang="en-CA" sz="2600" b="1" dirty="0"/>
          </a:p>
          <a:p>
            <a:r>
              <a:rPr lang="en-CA" sz="2800" b="1" dirty="0"/>
              <a:t>What is free?</a:t>
            </a:r>
          </a:p>
          <a:p>
            <a:pPr lvl="1"/>
            <a:r>
              <a:rPr lang="en-CA" sz="2600" b="1" dirty="0"/>
              <a:t>Full Uniform (Until you get your uniform wear White collared shirt and dark pants)</a:t>
            </a:r>
          </a:p>
          <a:p>
            <a:pPr lvl="1"/>
            <a:r>
              <a:rPr lang="en-CA" sz="2600" b="1" dirty="0"/>
              <a:t>Weekly Activities (3-4 days a week)</a:t>
            </a:r>
          </a:p>
          <a:p>
            <a:pPr lvl="1"/>
            <a:r>
              <a:rPr lang="en-CA" sz="2600" b="1" dirty="0"/>
              <a:t>Weekend Camping </a:t>
            </a:r>
          </a:p>
          <a:p>
            <a:pPr lvl="1"/>
            <a:r>
              <a:rPr lang="en-CA" sz="2600" b="1" dirty="0"/>
              <a:t>Summer Training</a:t>
            </a:r>
          </a:p>
          <a:p>
            <a:pPr lvl="1"/>
            <a:r>
              <a:rPr lang="en-CA" sz="2600" b="1" dirty="0"/>
              <a:t>Flying Familiarization</a:t>
            </a:r>
          </a:p>
          <a:p>
            <a:pPr lvl="1"/>
            <a:r>
              <a:rPr lang="en-CA" sz="2600" b="1" dirty="0"/>
              <a:t>Some Optional Trips (those that have a cost are always subsidized)</a:t>
            </a:r>
          </a:p>
        </p:txBody>
      </p:sp>
    </p:spTree>
    <p:extLst>
      <p:ext uri="{BB962C8B-B14F-4D97-AF65-F5344CB8AC3E}">
        <p14:creationId xmlns:p14="http://schemas.microsoft.com/office/powerpoint/2010/main" val="384698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800"/>
            <a:ext cx="6312746" cy="4988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sz="3200" b="1" dirty="0"/>
              <a:t>This is a Cadet led Adult Managed Program.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r>
              <a:rPr lang="en-CA" sz="2800" b="1" dirty="0"/>
              <a:t>What does that mean?</a:t>
            </a:r>
          </a:p>
          <a:p>
            <a:r>
              <a:rPr lang="en-CA" sz="2800" b="1" dirty="0"/>
              <a:t>Senior cadets (ages 16-18) run most of the cadet programs</a:t>
            </a:r>
          </a:p>
          <a:p>
            <a:r>
              <a:rPr lang="en-CA" sz="2800" b="1" dirty="0"/>
              <a:t>Adult staff provide supervision and ensure a safe and fun environment</a:t>
            </a:r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A7BD6B-25A5-4066-80DA-FDFDAD501E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709" y="1760760"/>
            <a:ext cx="4524586" cy="392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3193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800"/>
            <a:ext cx="11087946" cy="4988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600" b="1" dirty="0"/>
              <a:t>Each Flight has a Flight Commander, this is a Cadet Leader.</a:t>
            </a:r>
          </a:p>
          <a:p>
            <a:pPr marL="0" indent="0">
              <a:buNone/>
            </a:pPr>
            <a:endParaRPr lang="en-CA" sz="2600" b="1" dirty="0"/>
          </a:p>
          <a:p>
            <a:pPr marL="0" indent="0">
              <a:buNone/>
            </a:pPr>
            <a:r>
              <a:rPr lang="en-CA" sz="2600" b="1" dirty="0"/>
              <a:t>Junior Cadets are encouraged to </a:t>
            </a:r>
          </a:p>
          <a:p>
            <a:pPr marL="0" indent="0">
              <a:buNone/>
            </a:pPr>
            <a:r>
              <a:rPr lang="en-CA" sz="2600" b="1" dirty="0"/>
              <a:t>attempt to contact them first </a:t>
            </a:r>
          </a:p>
          <a:p>
            <a:pPr marL="0" indent="0">
              <a:buNone/>
            </a:pPr>
            <a:r>
              <a:rPr lang="en-CA" sz="2600" b="1" dirty="0"/>
              <a:t>when they have questions or </a:t>
            </a:r>
          </a:p>
          <a:p>
            <a:pPr marL="0" indent="0">
              <a:buNone/>
            </a:pPr>
            <a:r>
              <a:rPr lang="en-CA" sz="2600" b="1" dirty="0"/>
              <a:t>are going to be absent. </a:t>
            </a:r>
          </a:p>
          <a:p>
            <a:pPr marL="0" indent="0">
              <a:buNone/>
            </a:pPr>
            <a:endParaRPr lang="en-CA" sz="26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3074" name="Picture 2" descr="https://albumizr.com/ia/5b23fdcd2d8f99610dff09d078746550.jpg">
            <a:extLst>
              <a:ext uri="{FF2B5EF4-FFF2-40B4-BE49-F238E27FC236}">
                <a16:creationId xmlns:a16="http://schemas.microsoft.com/office/drawing/2014/main" id="{2FFA4D52-4377-4D5B-B03F-29E20022E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560" y="2557778"/>
            <a:ext cx="5913120" cy="39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512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74800"/>
            <a:ext cx="9167706" cy="4988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Commanding Officer: Captain Ohanian-May</a:t>
            </a: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3F0DD-BFEF-4464-865D-6D4D5C255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489" y="2313490"/>
            <a:ext cx="4811395" cy="4249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505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AF422-DF3E-49AC-9105-D5093E39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en-CA" sz="4400" dirty="0"/>
              <a:t>Who are the Staff: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D8B50-B3EF-4F95-AA79-28F445EB5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087880"/>
            <a:ext cx="5276426" cy="40030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b="1" dirty="0"/>
              <a:t>Commanding Officer’s Representative:</a:t>
            </a:r>
          </a:p>
          <a:p>
            <a:pPr marL="0" indent="0">
              <a:buNone/>
            </a:pPr>
            <a:r>
              <a:rPr lang="en-CA" sz="3200" b="1" dirty="0"/>
              <a:t>Lieutenant (Navy) Livingston</a:t>
            </a:r>
          </a:p>
          <a:p>
            <a:pPr marL="0" indent="0">
              <a:buNone/>
            </a:pPr>
            <a:endParaRPr lang="en-CA" sz="3200" b="1" dirty="0"/>
          </a:p>
          <a:p>
            <a:pPr marL="0" indent="0">
              <a:buNone/>
            </a:pPr>
            <a:r>
              <a:rPr lang="en-CA" sz="2000" b="1" dirty="0"/>
              <a:t>Also:</a:t>
            </a:r>
          </a:p>
          <a:p>
            <a:pPr marL="0" indent="0">
              <a:buNone/>
            </a:pPr>
            <a:r>
              <a:rPr lang="en-CA" sz="2000" b="1" dirty="0"/>
              <a:t>Range Safety Officer</a:t>
            </a:r>
          </a:p>
          <a:p>
            <a:pPr marL="0" indent="0">
              <a:buNone/>
            </a:pPr>
            <a:endParaRPr lang="en-CA" sz="2800" b="1" dirty="0"/>
          </a:p>
          <a:p>
            <a:pPr marL="0" indent="0">
              <a:buNone/>
            </a:pPr>
            <a:endParaRPr lang="en-CA" sz="2600" b="1" dirty="0"/>
          </a:p>
        </p:txBody>
      </p:sp>
      <p:pic>
        <p:nvPicPr>
          <p:cNvPr id="4098" name="Picture 2" descr="Image may contain: 2 people, people smiling, people standing and indoor">
            <a:extLst>
              <a:ext uri="{FF2B5EF4-FFF2-40B4-BE49-F238E27FC236}">
                <a16:creationId xmlns:a16="http://schemas.microsoft.com/office/drawing/2014/main" id="{631B5C83-B90B-447E-B34F-F821E795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760" y="1686559"/>
            <a:ext cx="4826000" cy="482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55275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298</TotalTime>
  <Words>1026</Words>
  <Application>Microsoft Office PowerPoint</Application>
  <PresentationFormat>Widescreen</PresentationFormat>
  <Paragraphs>219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Trebuchet MS</vt:lpstr>
      <vt:lpstr>Wingdings 3</vt:lpstr>
      <vt:lpstr>Facet</vt:lpstr>
      <vt:lpstr>715 Mohawk Squadron New Recruit Presentation</vt:lpstr>
      <vt:lpstr>Outline </vt:lpstr>
      <vt:lpstr>How much does it cost?</vt:lpstr>
      <vt:lpstr>How much does it cost?</vt:lpstr>
      <vt:lpstr>How much does it cost?</vt:lpstr>
      <vt:lpstr>Who are the Staff:</vt:lpstr>
      <vt:lpstr>Who are the Staff:</vt:lpstr>
      <vt:lpstr>Who are the Staff:</vt:lpstr>
      <vt:lpstr>Who are the Staff:</vt:lpstr>
      <vt:lpstr>Who are the Staff:</vt:lpstr>
      <vt:lpstr>Who are the Staff:</vt:lpstr>
      <vt:lpstr>Who are the Staff:</vt:lpstr>
      <vt:lpstr>Who are the Staff:</vt:lpstr>
      <vt:lpstr>Who are the Staff:</vt:lpstr>
      <vt:lpstr>Weekly Training</vt:lpstr>
      <vt:lpstr>Weekly Training</vt:lpstr>
      <vt:lpstr>In this class cadets are learning about appropriate clothing to wear on a Survival Training Exercise (Camping Weekend)</vt:lpstr>
      <vt:lpstr>Weekly Training</vt:lpstr>
      <vt:lpstr>Weekly Training</vt:lpstr>
      <vt:lpstr>Weekly Training</vt:lpstr>
      <vt:lpstr>Weekly Training</vt:lpstr>
      <vt:lpstr>Weekly Training</vt:lpstr>
      <vt:lpstr>Monthly Training</vt:lpstr>
      <vt:lpstr>Monthly Training</vt:lpstr>
      <vt:lpstr>Monthly Training</vt:lpstr>
      <vt:lpstr>Monthly Training</vt:lpstr>
      <vt:lpstr>Monthly Training</vt:lpstr>
      <vt:lpstr>Monthly Training</vt:lpstr>
      <vt:lpstr>Summer Training</vt:lpstr>
      <vt:lpstr>Awards and Promotions</vt:lpstr>
      <vt:lpstr>Annual Ceremonial Review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715 Mohawk Squadron Recruiting Night</dc:title>
  <dc:creator>Emily Wong</dc:creator>
  <cp:lastModifiedBy>Emily Wong</cp:lastModifiedBy>
  <cp:revision>33</cp:revision>
  <dcterms:created xsi:type="dcterms:W3CDTF">2018-09-03T11:52:59Z</dcterms:created>
  <dcterms:modified xsi:type="dcterms:W3CDTF">2018-09-19T13:29:57Z</dcterms:modified>
</cp:coreProperties>
</file>